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8" r:id="rId14"/>
    <p:sldId id="270" r:id="rId15"/>
    <p:sldId id="267" r:id="rId16"/>
    <p:sldId id="271" r:id="rId17"/>
    <p:sldId id="272" r:id="rId18"/>
    <p:sldId id="274" r:id="rId19"/>
    <p:sldId id="275" r:id="rId20"/>
    <p:sldId id="277" r:id="rId21"/>
    <p:sldId id="276" r:id="rId2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1C86"/>
    <a:srgbClr val="D8BFF7"/>
    <a:srgbClr val="F3ECFF"/>
    <a:srgbClr val="F7F2EF"/>
    <a:srgbClr val="A679DC"/>
    <a:srgbClr val="5E2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E0C548-EA37-D52F-D223-E3628C57EB8E}" v="532" dt="2025-12-12T12:38:33.576"/>
    <p1510:client id="{B2E1E6CB-0E1C-BF16-24E0-22114AD04AE7}" v="802" dt="2025-12-12T21:47:29.809"/>
    <p1510:client id="{BC4CF93F-CBF8-3843-5CA7-8068E0C2320D}" v="40" dt="2025-12-12T12:47:58.2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3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29CC3D-A8AE-0D96-858F-CB58D825FA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84F7349-01BC-B495-0E14-FF9F97CB8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8EB65B-837F-11D9-185B-54E26AD3C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3F0C58-7788-AB06-920B-819C6364A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0F22EBD-AA92-C691-54B4-4C72BBB95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89918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FAFE4B-9BE1-54DE-DDDE-27021BFC6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909985E-2A3D-946C-13DC-4E670C38D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4DD84F-3CF3-7CF0-31E5-2F6FEA899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B18D617-7DDD-5C4C-72EA-D04EEF718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9273F61-0ACA-F9AA-5186-BF3E4A7C6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5027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D426FEC-33A5-D1F2-E87A-893822967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6AE2DB9-B162-B673-6049-EC50B35326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46BBA66-FDC2-B50E-7CCE-ECD95DCCF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D41A57-273A-BAD8-4844-374E18940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A1AD470-931E-BC33-892E-C2136289D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3289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286F078-83B2-BD10-4E27-11D941DCB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3057C5-4CE2-1667-1A99-1EDBDA849A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B1FAF29-B031-315E-42C3-8C5384992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174C70-1FF7-55C0-98F3-63896F64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C38F93E-3471-B960-CE9F-AE5597A9E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477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DC61B05-DB1A-C119-EB63-E58BF4153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1A723BD-7BFD-25D5-5663-EBB2EBE84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AB6CCC-2BEF-698E-9593-D88B75881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02DC4A-B1F8-F6F4-0201-6075D059B4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15416C-51C0-8DE1-D349-5A0B790EC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953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1CA723-B0D8-CE98-FFA2-EE9FB0B55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1BD1681-5117-C3B9-A6EA-EDFD7A2D30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D6FBC5E-9ED3-B2DC-58CC-243D0A9A53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87EE8AF-3CE4-C8EF-4ACE-B93531540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21E9E1A-DD50-52ED-EADD-2059ACA24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907647B-FE2E-E29A-7E80-EF202DCCA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317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FF6A76-9D3C-FD15-FA45-63CA14657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D501544-6085-BF80-F7B6-1229EB8CB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D5685333-1635-D1A2-0FB4-88324F443D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6A5BF0F-929D-2CC9-AB91-7D570CE114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64CBB2D-6FC0-46AE-8C06-D5041F863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7D12F99-0EDC-4CEE-E53D-F958C5767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7F900532-D963-AC4D-EE22-227845271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78EF8DA-A06E-7A67-9393-109879508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6013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37D142-D6C2-91DF-D5A9-9DE1778AC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C4C124DB-132A-9831-931E-4AE04B70F1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25918A6C-2EFB-BEB9-10A6-3E7C1E0B6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0FDC861-9AC2-493C-E43F-A6FB80D8F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6002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95A6D80-A918-2E3C-F158-E5E9C4622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69F6215-F12B-5EC7-A01F-2EAF99B7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3B9888D-0B1C-EAA0-997E-C3D0F2AA4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5612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08031A-CC30-28D1-E091-7CC217236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B57C39-4F3A-BA33-7F30-66655D02D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E6B986C-1864-0C79-D661-E9304AA6F9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0F9CECA-9AAC-A2FD-CAF1-179FCA3B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D82CCEE-A8D1-6F76-9784-F4533BAB8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668C342-2520-C541-3F7A-63CC26030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17538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7C73B6-D7C9-9EBE-A0ED-491FCFD36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3859E39B-691B-BE1E-8FC1-A164ED38DF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872A849-4EAB-4BF8-EA05-4518C173E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A66E800-139B-048E-6ED2-43AEABD7BC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B506B6D-1B74-5843-4344-08969FBAA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B2BCD99-1DBB-D784-B854-B4D0CFB10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0664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199CDC3-5E0B-2355-D61F-A5988E2A8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D222FB5-0AA6-19F6-33E8-FE15167C8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DF6A96A-C15F-62E0-5929-2C1BD3D481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CC287B-9EC2-4422-9FAC-2D8FF85DAFF9}" type="datetimeFigureOut">
              <a:rPr lang="en-GB" smtClean="0"/>
              <a:t>12/12/2025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93E80D-8745-79B1-291E-1731D92B9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B3270D2-1FDD-8958-E946-F4B00ED2F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D63535-0DC0-42B9-8FAA-0E7D2CA3E422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647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>
            <a:extLst>
              <a:ext uri="{FF2B5EF4-FFF2-40B4-BE49-F238E27FC236}">
                <a16:creationId xmlns:a16="http://schemas.microsoft.com/office/drawing/2014/main" id="{62743032-D50D-1B0B-9888-0AAA3F28F7D7}"/>
              </a:ext>
            </a:extLst>
          </p:cNvPr>
          <p:cNvSpPr/>
          <p:nvPr/>
        </p:nvSpPr>
        <p:spPr>
          <a:xfrm>
            <a:off x="5694023" y="0"/>
            <a:ext cx="6497977" cy="6858000"/>
          </a:xfrm>
          <a:prstGeom prst="rect">
            <a:avLst/>
          </a:prstGeom>
          <a:solidFill>
            <a:srgbClr val="A679DC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5C7C9A4-0647-54D3-9A5B-F840D1162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8480" y="1051898"/>
            <a:ext cx="4436642" cy="1818814"/>
          </a:xfrm>
        </p:spPr>
        <p:txBody>
          <a:bodyPr>
            <a:normAutofit/>
          </a:bodyPr>
          <a:lstStyle/>
          <a:p>
            <a:r>
              <a:rPr lang="en-GB" sz="7200" b="1" dirty="0" err="1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EzParking</a:t>
            </a:r>
            <a:endParaRPr lang="en-GB" sz="7200" b="1" dirty="0">
              <a:solidFill>
                <a:srgbClr val="4A1C8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magine 4" descr="Immagine che contiene ruota, veicolo, clipart, automobile&#10;&#10;Il contenuto generato dall'IA potrebbe non essere corretto.">
            <a:extLst>
              <a:ext uri="{FF2B5EF4-FFF2-40B4-BE49-F238E27FC236}">
                <a16:creationId xmlns:a16="http://schemas.microsoft.com/office/drawing/2014/main" id="{95E4C75B-AA14-1DB7-46B6-2AAC19B54D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831" y="591820"/>
            <a:ext cx="5674360" cy="567436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94818691-77E4-7B63-79E6-66E3872DF37B}"/>
              </a:ext>
            </a:extLst>
          </p:cNvPr>
          <p:cNvSpPr txBox="1"/>
          <p:nvPr/>
        </p:nvSpPr>
        <p:spPr>
          <a:xfrm>
            <a:off x="1257381" y="2870712"/>
            <a:ext cx="2998839" cy="2129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4A1C86"/>
                </a:solidFill>
              </a:rPr>
              <a:t>Matteo </a:t>
            </a:r>
            <a:r>
              <a:rPr lang="en-GB" b="1" dirty="0" err="1">
                <a:solidFill>
                  <a:srgbClr val="4A1C86"/>
                </a:solidFill>
              </a:rPr>
              <a:t>Ventali</a:t>
            </a:r>
            <a:r>
              <a:rPr lang="en-GB" b="1" dirty="0">
                <a:solidFill>
                  <a:srgbClr val="4A1C86"/>
                </a:solidFill>
              </a:rPr>
              <a:t> </a:t>
            </a:r>
            <a:r>
              <a:rPr lang="en-GB" dirty="0">
                <a:solidFill>
                  <a:srgbClr val="4A1C86"/>
                </a:solidFill>
              </a:rPr>
              <a:t>1985026</a:t>
            </a: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4A1C86"/>
                </a:solidFill>
              </a:rPr>
              <a:t>Valerio Spagnoli </a:t>
            </a:r>
            <a:r>
              <a:rPr lang="it-IT" dirty="0">
                <a:solidFill>
                  <a:srgbClr val="4A1C86"/>
                </a:solidFill>
              </a:rPr>
              <a:t>1973484</a:t>
            </a:r>
            <a:endParaRPr lang="en-GB" dirty="0">
              <a:solidFill>
                <a:srgbClr val="4A1C86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4A1C86"/>
                </a:solidFill>
              </a:rPr>
              <a:t>Serena Ragaglia </a:t>
            </a:r>
            <a:r>
              <a:rPr lang="en-GB" dirty="0">
                <a:solidFill>
                  <a:srgbClr val="4A1C86"/>
                </a:solidFill>
              </a:rPr>
              <a:t>1941007</a:t>
            </a:r>
          </a:p>
          <a:p>
            <a:pPr>
              <a:lnSpc>
                <a:spcPct val="150000"/>
              </a:lnSpc>
            </a:pPr>
            <a:r>
              <a:rPr lang="en-GB" b="1" dirty="0" err="1">
                <a:solidFill>
                  <a:srgbClr val="4A1C86"/>
                </a:solidFill>
              </a:rPr>
              <a:t>Pierluca</a:t>
            </a:r>
            <a:r>
              <a:rPr lang="en-GB" b="1" dirty="0">
                <a:solidFill>
                  <a:srgbClr val="4A1C86"/>
                </a:solidFill>
              </a:rPr>
              <a:t> Grasso </a:t>
            </a:r>
            <a:r>
              <a:rPr lang="it-IT" dirty="0">
                <a:solidFill>
                  <a:srgbClr val="4A1C86"/>
                </a:solidFill>
              </a:rPr>
              <a:t>1950186</a:t>
            </a:r>
            <a:endParaRPr lang="en-GB" dirty="0">
              <a:solidFill>
                <a:srgbClr val="4A1C86"/>
              </a:solidFill>
            </a:endParaRPr>
          </a:p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4A1C86"/>
                </a:solidFill>
              </a:rPr>
              <a:t>Federico De Lullo </a:t>
            </a:r>
            <a:r>
              <a:rPr lang="it-IT" dirty="0">
                <a:solidFill>
                  <a:srgbClr val="4A1C86"/>
                </a:solidFill>
              </a:rPr>
              <a:t>1935510</a:t>
            </a:r>
            <a:endParaRPr lang="en-GB" dirty="0">
              <a:solidFill>
                <a:srgbClr val="4A1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4087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7B59A6BD-5048-C1AC-EF23-54C58CA19237}"/>
              </a:ext>
            </a:extLst>
          </p:cNvPr>
          <p:cNvSpPr txBox="1"/>
          <p:nvPr/>
        </p:nvSpPr>
        <p:spPr>
          <a:xfrm>
            <a:off x="629263" y="491613"/>
            <a:ext cx="60370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Admin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1883315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79B78D-9BFD-085E-3B13-0B20D2489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e 12">
            <a:extLst>
              <a:ext uri="{FF2B5EF4-FFF2-40B4-BE49-F238E27FC236}">
                <a16:creationId xmlns:a16="http://schemas.microsoft.com/office/drawing/2014/main" id="{BCC196AF-66B4-8BF0-E91C-20DFE1195535}"/>
              </a:ext>
            </a:extLst>
          </p:cNvPr>
          <p:cNvSpPr/>
          <p:nvPr/>
        </p:nvSpPr>
        <p:spPr>
          <a:xfrm>
            <a:off x="4158533" y="775306"/>
            <a:ext cx="5122607" cy="4994787"/>
          </a:xfrm>
          <a:prstGeom prst="ellipse">
            <a:avLst/>
          </a:prstGeom>
          <a:solidFill>
            <a:srgbClr val="4A1C86"/>
          </a:solidFill>
          <a:ln>
            <a:solidFill>
              <a:srgbClr val="4A1C8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CD420018-700E-FC8A-1F3C-E53FEA0711A7}"/>
              </a:ext>
            </a:extLst>
          </p:cNvPr>
          <p:cNvSpPr/>
          <p:nvPr/>
        </p:nvSpPr>
        <p:spPr>
          <a:xfrm>
            <a:off x="3622676" y="775307"/>
            <a:ext cx="5122607" cy="4994787"/>
          </a:xfrm>
          <a:prstGeom prst="ellipse">
            <a:avLst/>
          </a:prstGeom>
          <a:solidFill>
            <a:srgbClr val="D8BFF7"/>
          </a:solidFill>
          <a:ln>
            <a:solidFill>
              <a:srgbClr val="D8BFF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190E3BD3-9E6D-6BE8-6BE5-4BF9911220B3}"/>
              </a:ext>
            </a:extLst>
          </p:cNvPr>
          <p:cNvSpPr/>
          <p:nvPr/>
        </p:nvSpPr>
        <p:spPr>
          <a:xfrm>
            <a:off x="2998328" y="775307"/>
            <a:ext cx="5122607" cy="4994787"/>
          </a:xfrm>
          <a:prstGeom prst="ellipse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2F28934-7C90-A3C9-C201-2C6B1995EAD8}"/>
              </a:ext>
            </a:extLst>
          </p:cNvPr>
          <p:cNvSpPr txBox="1"/>
          <p:nvPr/>
        </p:nvSpPr>
        <p:spPr>
          <a:xfrm>
            <a:off x="3156401" y="2177153"/>
            <a:ext cx="480646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60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estimation</a:t>
            </a:r>
          </a:p>
        </p:txBody>
      </p:sp>
    </p:spTree>
    <p:extLst>
      <p:ext uri="{BB962C8B-B14F-4D97-AF65-F5344CB8AC3E}">
        <p14:creationId xmlns:p14="http://schemas.microsoft.com/office/powerpoint/2010/main" val="1957440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B5CC9-1D62-757E-6892-F0D425D74D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E9C8D873-5FE5-A8C5-55D8-64FE557E96E4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  <a:latin typeface="Aptos"/>
                <a:cs typeface="Segoe UI"/>
              </a:rPr>
              <a:t>Sketch Diagram</a:t>
            </a:r>
            <a:endParaRPr lang="it-IT" dirty="0"/>
          </a:p>
          <a:p>
            <a:pPr algn="ctr"/>
            <a:endParaRPr lang="it-IT"/>
          </a:p>
        </p:txBody>
      </p:sp>
      <p:pic>
        <p:nvPicPr>
          <p:cNvPr id="4" name="Immagine 3" descr="Immagine che contiene testo, diagramma, mappa, schizzo&#10;&#10;Il contenuto generato dall&amp;#39;IA potrebbe non essere corretto.">
            <a:extLst>
              <a:ext uri="{FF2B5EF4-FFF2-40B4-BE49-F238E27FC236}">
                <a16:creationId xmlns:a16="http://schemas.microsoft.com/office/drawing/2014/main" id="{F09A6EBE-3105-E70C-44AB-FEDA42CDD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188" y="368300"/>
            <a:ext cx="96982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2294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1B61953E-753D-ACB1-7C0B-9A39E9A87849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  <a:latin typeface="Aptos"/>
                <a:cs typeface="Segoe UI"/>
              </a:rPr>
              <a:t>Function Points</a:t>
            </a:r>
            <a:endParaRPr lang="en-GB" sz="4800" b="1" dirty="0">
              <a:solidFill>
                <a:srgbClr val="4A1C86"/>
              </a:solidFill>
              <a:cs typeface="Segoe UI"/>
            </a:endParaRPr>
          </a:p>
          <a:p>
            <a:pPr algn="ctr"/>
            <a:endParaRPr lang="it-IT"/>
          </a:p>
        </p:txBody>
      </p:sp>
      <p:pic>
        <p:nvPicPr>
          <p:cNvPr id="6" name="Immagine 5" descr="Immagine che contiene testo, numero, documento, Parallelo&#10;&#10;Il contenuto generato dall&amp;#39;IA potrebbe non essere corretto.">
            <a:extLst>
              <a:ext uri="{FF2B5EF4-FFF2-40B4-BE49-F238E27FC236}">
                <a16:creationId xmlns:a16="http://schemas.microsoft.com/office/drawing/2014/main" id="{39711FCD-3341-A416-FCF4-D470C94755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843393"/>
            <a:ext cx="9220200" cy="4796814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4EB6BC66-4BE8-82DB-B18C-716063902855}"/>
              </a:ext>
            </a:extLst>
          </p:cNvPr>
          <p:cNvSpPr txBox="1"/>
          <p:nvPr/>
        </p:nvSpPr>
        <p:spPr>
          <a:xfrm>
            <a:off x="381000" y="1473200"/>
            <a:ext cx="22860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it-IT" dirty="0"/>
              <a:t>7 </a:t>
            </a:r>
            <a:r>
              <a:rPr lang="it-IT" dirty="0" err="1"/>
              <a:t>ILFs</a:t>
            </a:r>
            <a:endParaRPr lang="it-IT"/>
          </a:p>
          <a:p>
            <a:pPr marL="285750" indent="-285750">
              <a:buFont typeface="Arial"/>
              <a:buChar char="•"/>
            </a:pPr>
            <a:r>
              <a:rPr lang="it-IT" dirty="0"/>
              <a:t>26 </a:t>
            </a:r>
            <a:r>
              <a:rPr lang="it-IT" dirty="0" err="1"/>
              <a:t>Main</a:t>
            </a:r>
            <a:r>
              <a:rPr lang="it-IT" dirty="0"/>
              <a:t> </a:t>
            </a:r>
            <a:r>
              <a:rPr lang="it-IT" dirty="0" err="1"/>
              <a:t>Functions</a:t>
            </a:r>
          </a:p>
          <a:p>
            <a:pPr marL="285750" indent="-285750">
              <a:buFont typeface="Arial"/>
              <a:buChar char="•"/>
            </a:pPr>
            <a:r>
              <a:rPr lang="it-IT" dirty="0"/>
              <a:t>140 UFP</a:t>
            </a:r>
          </a:p>
        </p:txBody>
      </p:sp>
    </p:spTree>
    <p:extLst>
      <p:ext uri="{BB962C8B-B14F-4D97-AF65-F5344CB8AC3E}">
        <p14:creationId xmlns:p14="http://schemas.microsoft.com/office/powerpoint/2010/main" val="4245088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E0FE9D-B320-A06D-A1AF-9159D6AC0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BE9A9C1C-52E7-118D-1E54-491E4EEF2E2E}"/>
              </a:ext>
            </a:extLst>
          </p:cNvPr>
          <p:cNvSpPr txBox="1"/>
          <p:nvPr/>
        </p:nvSpPr>
        <p:spPr>
          <a:xfrm>
            <a:off x="629263" y="491613"/>
            <a:ext cx="6037007" cy="83099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COCOMO </a:t>
            </a:r>
            <a:r>
              <a:rPr lang="en-GB" sz="4800" b="1" dirty="0">
                <a:solidFill>
                  <a:srgbClr val="4A1C86"/>
                </a:solidFill>
                <a:ea typeface="+mn-lt"/>
                <a:cs typeface="+mn-lt"/>
              </a:rPr>
              <a:t>II</a:t>
            </a:r>
            <a:endParaRPr lang="it-IT" sz="4800" b="1">
              <a:solidFill>
                <a:srgbClr val="4A1C86"/>
              </a:solidFill>
              <a:ea typeface="+mn-lt"/>
              <a:cs typeface="+mn-lt"/>
            </a:endParaRPr>
          </a:p>
        </p:txBody>
      </p:sp>
      <p:pic>
        <p:nvPicPr>
          <p:cNvPr id="3" name="Immagine 2" descr="Immagine che contiene testo, schermata, diagramma, Carattere&#10;&#10;Il contenuto generato dall&amp;#39;IA potrebbe non essere corretto.">
            <a:extLst>
              <a:ext uri="{FF2B5EF4-FFF2-40B4-BE49-F238E27FC236}">
                <a16:creationId xmlns:a16="http://schemas.microsoft.com/office/drawing/2014/main" id="{F64E6FA0-D7B3-EB43-FF0A-EEEA9E06B29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7660" b="261"/>
          <a:stretch>
            <a:fillRect/>
          </a:stretch>
        </p:blipFill>
        <p:spPr>
          <a:xfrm>
            <a:off x="5029200" y="1098550"/>
            <a:ext cx="6179975" cy="5280047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2C6F9C80-9BF7-570F-3EE5-1CDEBFB913C6}"/>
              </a:ext>
            </a:extLst>
          </p:cNvPr>
          <p:cNvSpPr txBox="1"/>
          <p:nvPr/>
        </p:nvSpPr>
        <p:spPr>
          <a:xfrm>
            <a:off x="457200" y="1993900"/>
            <a:ext cx="4572000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,Sans-Serif"/>
              <a:buChar char="•"/>
            </a:pPr>
            <a:r>
              <a:rPr lang="it-IT" dirty="0" err="1"/>
              <a:t>Early</a:t>
            </a:r>
            <a:r>
              <a:rPr lang="it-IT" dirty="0"/>
              <a:t>-Model</a:t>
            </a:r>
            <a:endParaRPr lang="en-US" dirty="0"/>
          </a:p>
          <a:p>
            <a:pPr marL="285750" indent="-285750">
              <a:buFont typeface="Arial,Sans-Serif"/>
              <a:buChar char="•"/>
            </a:pPr>
            <a:r>
              <a:rPr lang="it-IT" dirty="0"/>
              <a:t>Scale-Driver set to </a:t>
            </a:r>
            <a:r>
              <a:rPr lang="it-IT" dirty="0" err="1"/>
              <a:t>Nominal</a:t>
            </a:r>
            <a:endParaRPr lang="it-IT" dirty="0"/>
          </a:p>
          <a:p>
            <a:pPr marL="285750" indent="-285750">
              <a:buFont typeface="Arial,Sans-Serif"/>
              <a:buChar char="•"/>
            </a:pPr>
            <a:r>
              <a:rPr lang="it-IT" dirty="0"/>
              <a:t>140 UFP = 12 </a:t>
            </a:r>
            <a:r>
              <a:rPr lang="it-IT" dirty="0" err="1"/>
              <a:t>Months</a:t>
            </a:r>
            <a:r>
              <a:rPr lang="it-IT" dirty="0"/>
              <a:t> of work</a:t>
            </a:r>
          </a:p>
          <a:p>
            <a:pPr marL="285750" indent="-285750">
              <a:buFont typeface="Arial,Sans-Serif"/>
              <a:buChar char="•"/>
            </a:pPr>
            <a:endParaRPr lang="it-IT" dirty="0"/>
          </a:p>
          <a:p>
            <a:r>
              <a:rPr lang="it-IT" b="1" dirty="0" err="1"/>
              <a:t>Why</a:t>
            </a:r>
            <a:r>
              <a:rPr lang="it-IT" b="1" dirty="0"/>
              <a:t> </a:t>
            </a:r>
            <a:r>
              <a:rPr lang="it-IT" b="1" dirty="0" err="1"/>
              <a:t>have</a:t>
            </a:r>
            <a:r>
              <a:rPr lang="it-IT" b="1" dirty="0"/>
              <a:t> </a:t>
            </a:r>
            <a:r>
              <a:rPr lang="it-IT" b="1" dirty="0" err="1"/>
              <a:t>we</a:t>
            </a:r>
            <a:r>
              <a:rPr lang="it-IT" b="1" dirty="0"/>
              <a:t> </a:t>
            </a:r>
            <a:r>
              <a:rPr lang="it-IT" b="1" dirty="0" err="1"/>
              <a:t>been</a:t>
            </a:r>
            <a:r>
              <a:rPr lang="it-IT" b="1" dirty="0"/>
              <a:t> so fast?</a:t>
            </a:r>
            <a:endParaRPr lang="it-IT" dirty="0"/>
          </a:p>
          <a:p>
            <a:pPr marL="285750" indent="-285750">
              <a:buFont typeface="Arial,Sans-Serif"/>
              <a:buChar char="•"/>
            </a:pPr>
            <a:r>
              <a:rPr lang="en-US" dirty="0"/>
              <a:t>AI help</a:t>
            </a:r>
            <a:endParaRPr lang="it-IT" dirty="0"/>
          </a:p>
          <a:p>
            <a:pPr marL="285750" indent="-285750">
              <a:buFont typeface="Arial,Sans-Serif"/>
              <a:buChar char="•"/>
            </a:pPr>
            <a:r>
              <a:rPr lang="en-US" dirty="0"/>
              <a:t>Unexpected strong cohesion</a:t>
            </a:r>
            <a:endParaRPr lang="it-IT" dirty="0"/>
          </a:p>
          <a:p>
            <a:pPr marL="285750" indent="-285750">
              <a:buFont typeface="Arial,Sans-Serif"/>
              <a:buChar char="•"/>
            </a:pPr>
            <a:r>
              <a:rPr lang="en-US" dirty="0"/>
              <a:t>...</a:t>
            </a:r>
            <a:endParaRPr lang="it-IT" dirty="0"/>
          </a:p>
          <a:p>
            <a:endParaRPr lang="it-IT" dirty="0"/>
          </a:p>
          <a:p>
            <a:pPr marL="285750" indent="-285750">
              <a:buFont typeface="Arial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328717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F16C07-8FD6-A451-FA6D-E53003DCB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e 12">
            <a:extLst>
              <a:ext uri="{FF2B5EF4-FFF2-40B4-BE49-F238E27FC236}">
                <a16:creationId xmlns:a16="http://schemas.microsoft.com/office/drawing/2014/main" id="{4A609F4C-9B5C-725B-001E-10527D380075}"/>
              </a:ext>
            </a:extLst>
          </p:cNvPr>
          <p:cNvSpPr/>
          <p:nvPr/>
        </p:nvSpPr>
        <p:spPr>
          <a:xfrm>
            <a:off x="4158533" y="775306"/>
            <a:ext cx="5122607" cy="4994787"/>
          </a:xfrm>
          <a:prstGeom prst="ellipse">
            <a:avLst/>
          </a:prstGeom>
          <a:solidFill>
            <a:srgbClr val="4A1C86"/>
          </a:solidFill>
          <a:ln>
            <a:solidFill>
              <a:srgbClr val="4A1C8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11BB7E91-0793-46CB-5CFD-F82ADD7BA390}"/>
              </a:ext>
            </a:extLst>
          </p:cNvPr>
          <p:cNvSpPr/>
          <p:nvPr/>
        </p:nvSpPr>
        <p:spPr>
          <a:xfrm>
            <a:off x="3622676" y="775307"/>
            <a:ext cx="5122607" cy="4994787"/>
          </a:xfrm>
          <a:prstGeom prst="ellipse">
            <a:avLst/>
          </a:prstGeom>
          <a:solidFill>
            <a:srgbClr val="D8BFF7"/>
          </a:solidFill>
          <a:ln>
            <a:solidFill>
              <a:srgbClr val="D8BFF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C3D8F7C6-F3ED-DCDB-713D-3E1075F286C6}"/>
              </a:ext>
            </a:extLst>
          </p:cNvPr>
          <p:cNvSpPr/>
          <p:nvPr/>
        </p:nvSpPr>
        <p:spPr>
          <a:xfrm>
            <a:off x="2998328" y="775307"/>
            <a:ext cx="5122607" cy="4994787"/>
          </a:xfrm>
          <a:prstGeom prst="ellipse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CECE0B-CC9E-362C-8D46-5A6DEAD54E6E}"/>
              </a:ext>
            </a:extLst>
          </p:cNvPr>
          <p:cNvSpPr txBox="1"/>
          <p:nvPr/>
        </p:nvSpPr>
        <p:spPr>
          <a:xfrm>
            <a:off x="3156401" y="2458507"/>
            <a:ext cx="4806460" cy="193899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60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System</a:t>
            </a:r>
            <a:endParaRPr lang="it-IT" dirty="0">
              <a:solidFill>
                <a:srgbClr val="000000"/>
              </a:solidFill>
            </a:endParaRPr>
          </a:p>
          <a:p>
            <a:pPr algn="ctr"/>
            <a:r>
              <a:rPr lang="en-GB" sz="60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Architecture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590893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8CA0F1-4A1F-C427-BAB2-437AF46754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6DC98776-91D2-A741-3C63-290E43A16204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 err="1">
                <a:solidFill>
                  <a:srgbClr val="4A1C86"/>
                </a:solidFill>
                <a:latin typeface="Aptos"/>
                <a:cs typeface="Segoe UI"/>
              </a:rPr>
              <a:t>Infrastracture</a:t>
            </a:r>
            <a:r>
              <a:rPr lang="en-GB" sz="4800" b="1" dirty="0">
                <a:solidFill>
                  <a:srgbClr val="4A1C86"/>
                </a:solidFill>
                <a:latin typeface="Aptos"/>
                <a:cs typeface="Segoe UI"/>
              </a:rPr>
              <a:t> Diagram</a:t>
            </a:r>
            <a:endParaRPr lang="it-IT" dirty="0"/>
          </a:p>
          <a:p>
            <a:pPr algn="ctr"/>
            <a:endParaRPr lang="it-IT"/>
          </a:p>
        </p:txBody>
      </p:sp>
      <p:pic>
        <p:nvPicPr>
          <p:cNvPr id="2" name="Immagine 1" descr="Immagine che contiene testo, diagramma, schermata, Piano&#10;&#10;Il contenuto generato dall&amp;#39;IA potrebbe non essere corretto.">
            <a:extLst>
              <a:ext uri="{FF2B5EF4-FFF2-40B4-BE49-F238E27FC236}">
                <a16:creationId xmlns:a16="http://schemas.microsoft.com/office/drawing/2014/main" id="{4B627751-39A1-7B7C-0B66-BF7AB55A9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725" y="1227859"/>
            <a:ext cx="9734550" cy="528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7620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75FBE8-1A6D-161B-0A80-76D06937B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30A8CB24-4543-A749-EFF3-69FB408A2BEA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  <a:ea typeface="+mn-lt"/>
                <a:cs typeface="Segoe UI"/>
              </a:rPr>
              <a:t>Technologies and framework</a:t>
            </a:r>
            <a:endParaRPr lang="it-IT" dirty="0">
              <a:ea typeface="+mn-lt"/>
              <a:cs typeface="+mn-lt"/>
            </a:endParaRPr>
          </a:p>
          <a:p>
            <a:pPr algn="ctr"/>
            <a:endParaRPr lang="it-IT"/>
          </a:p>
        </p:txBody>
      </p:sp>
      <p:pic>
        <p:nvPicPr>
          <p:cNvPr id="4" name="Immagine 3" descr="Immagine che contiene testo, Carattere, logo, Elementi grafici&#10;&#10;Il contenuto generato dall&amp;#39;IA potrebbe non essere corretto.">
            <a:extLst>
              <a:ext uri="{FF2B5EF4-FFF2-40B4-BE49-F238E27FC236}">
                <a16:creationId xmlns:a16="http://schemas.microsoft.com/office/drawing/2014/main" id="{4C6932B9-DD07-5CCF-1270-062A5AEF9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866" y="1847730"/>
            <a:ext cx="3586228" cy="1248411"/>
          </a:xfrm>
          <a:prstGeom prst="rect">
            <a:avLst/>
          </a:prstGeom>
        </p:spPr>
      </p:pic>
      <p:pic>
        <p:nvPicPr>
          <p:cNvPr id="8" name="Immagine 7" descr="Immagine che contiene Mammifero marino, Elementi grafici, testo, design&#10;&#10;Il contenuto generato dall&amp;#39;IA potrebbe non essere corretto.">
            <a:extLst>
              <a:ext uri="{FF2B5EF4-FFF2-40B4-BE49-F238E27FC236}">
                <a16:creationId xmlns:a16="http://schemas.microsoft.com/office/drawing/2014/main" id="{E8EA4130-ED25-5F31-8021-A054BEC9A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743" y="3977012"/>
            <a:ext cx="2421471" cy="1920659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BF00CB6F-ADA1-23ED-7D93-8FAF43DB5711}"/>
              </a:ext>
            </a:extLst>
          </p:cNvPr>
          <p:cNvSpPr txBox="1"/>
          <p:nvPr/>
        </p:nvSpPr>
        <p:spPr>
          <a:xfrm>
            <a:off x="5469697" y="1847589"/>
            <a:ext cx="5542767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it-IT" b="1">
                <a:ea typeface="+mn-lt"/>
                <a:cs typeface="+mn-lt"/>
              </a:rPr>
              <a:t>Architecture &amp; </a:t>
            </a:r>
            <a:r>
              <a:rPr lang="it-IT" b="1" err="1">
                <a:ea typeface="+mn-lt"/>
                <a:cs typeface="+mn-lt"/>
              </a:rPr>
              <a:t>Orchestration</a:t>
            </a:r>
            <a:r>
              <a:rPr lang="it-IT" b="1">
                <a:ea typeface="+mn-lt"/>
                <a:cs typeface="+mn-lt"/>
              </a:rPr>
              <a:t>:</a:t>
            </a:r>
            <a:endParaRPr lang="it-IT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it-IT" dirty="0" err="1">
                <a:ea typeface="+mn-lt"/>
                <a:cs typeface="+mn-lt"/>
              </a:rPr>
              <a:t>Microservices-based</a:t>
            </a:r>
            <a:r>
              <a:rPr lang="it-IT" dirty="0">
                <a:ea typeface="+mn-lt"/>
                <a:cs typeface="+mn-lt"/>
              </a:rPr>
              <a:t> </a:t>
            </a:r>
            <a:r>
              <a:rPr lang="it-IT" dirty="0" err="1">
                <a:ea typeface="+mn-lt"/>
                <a:cs typeface="+mn-lt"/>
              </a:rPr>
              <a:t>architecture</a:t>
            </a:r>
            <a:r>
              <a:rPr lang="it-IT" dirty="0"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it-IT" dirty="0">
                <a:ea typeface="+mn-lt"/>
                <a:cs typeface="+mn-lt"/>
              </a:rPr>
              <a:t>Component </a:t>
            </a:r>
            <a:r>
              <a:rPr lang="it-IT" dirty="0" err="1">
                <a:ea typeface="+mn-lt"/>
                <a:cs typeface="+mn-lt"/>
              </a:rPr>
              <a:t>orchestration</a:t>
            </a:r>
            <a:r>
              <a:rPr lang="it-IT" dirty="0">
                <a:ea typeface="+mn-lt"/>
                <a:cs typeface="+mn-lt"/>
              </a:rPr>
              <a:t> via Docker Compose.</a:t>
            </a:r>
          </a:p>
          <a:p>
            <a:endParaRPr lang="it-IT" i="1" dirty="0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D5180E37-EFAA-1E05-0892-E45F480E8795}"/>
              </a:ext>
            </a:extLst>
          </p:cNvPr>
          <p:cNvSpPr txBox="1"/>
          <p:nvPr/>
        </p:nvSpPr>
        <p:spPr>
          <a:xfrm>
            <a:off x="5469699" y="4420643"/>
            <a:ext cx="60960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/>
              <a:t>Database &amp; Persistence:</a:t>
            </a:r>
          </a:p>
          <a:p>
            <a:pPr marL="228600" indent="-228600">
              <a:buFont typeface=""/>
              <a:buChar char="•"/>
            </a:pPr>
            <a:r>
              <a:rPr lang="en-US"/>
              <a:t>Ensures data persistence for Docker containers.</a:t>
            </a:r>
          </a:p>
          <a:p>
            <a:pPr marL="228600" indent="-228600">
              <a:buFont typeface=""/>
              <a:buChar char="•"/>
            </a:pPr>
            <a:r>
              <a:rPr lang="en-US"/>
              <a:t>Stores databases for all microservices components.</a:t>
            </a:r>
          </a:p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616375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5EB7E3-5265-249F-74CC-9E4F3D36E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624C32AB-219C-1739-54E8-56B4C2947C1D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  <a:ea typeface="+mn-lt"/>
                <a:cs typeface="Segoe UI"/>
              </a:rPr>
              <a:t>Technologies and framework</a:t>
            </a:r>
            <a:endParaRPr lang="it-IT" dirty="0">
              <a:ea typeface="+mn-lt"/>
              <a:cs typeface="+mn-lt"/>
            </a:endParaRPr>
          </a:p>
          <a:p>
            <a:pPr algn="ctr"/>
            <a:endParaRPr lang="it-IT"/>
          </a:p>
        </p:txBody>
      </p:sp>
      <p:pic>
        <p:nvPicPr>
          <p:cNvPr id="9" name="Immagine 8" descr="Immagine che contiene nero, oscurità&#10;&#10;Il contenuto generato dall&amp;#39;IA potrebbe non essere corretto.">
            <a:extLst>
              <a:ext uri="{FF2B5EF4-FFF2-40B4-BE49-F238E27FC236}">
                <a16:creationId xmlns:a16="http://schemas.microsoft.com/office/drawing/2014/main" id="{1E727F50-837C-2851-67FD-173A256E3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901" y="1470765"/>
            <a:ext cx="2538609" cy="2611677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6D4262A-D5B0-C4E7-64C1-4614A1466592}"/>
              </a:ext>
            </a:extLst>
          </p:cNvPr>
          <p:cNvSpPr txBox="1"/>
          <p:nvPr/>
        </p:nvSpPr>
        <p:spPr>
          <a:xfrm>
            <a:off x="4603315" y="2176397"/>
            <a:ext cx="60960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REST microservices: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implements RESTful interfaces easily.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handles HTTP requests/responses for microservices.</a:t>
            </a:r>
          </a:p>
          <a:p>
            <a:pPr algn="ctr"/>
            <a:endParaRPr lang="it-IT"/>
          </a:p>
        </p:txBody>
      </p:sp>
      <p:pic>
        <p:nvPicPr>
          <p:cNvPr id="11" name="Immagine 10" descr="Immagine che contiene Elementi grafici, Carattere, logo, grafica&#10;&#10;Il contenuto generato dall&amp;#39;IA potrebbe non essere corretto.">
            <a:extLst>
              <a:ext uri="{FF2B5EF4-FFF2-40B4-BE49-F238E27FC236}">
                <a16:creationId xmlns:a16="http://schemas.microsoft.com/office/drawing/2014/main" id="{02315BB2-93A8-959F-FE29-8EEDCF8D8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767" y="4093552"/>
            <a:ext cx="3079316" cy="1534439"/>
          </a:xfrm>
          <a:prstGeom prst="rect">
            <a:avLst/>
          </a:prstGeom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2534523A-FEC1-8A84-074D-0C6915DB4EB7}"/>
              </a:ext>
            </a:extLst>
          </p:cNvPr>
          <p:cNvSpPr txBox="1"/>
          <p:nvPr/>
        </p:nvSpPr>
        <p:spPr>
          <a:xfrm>
            <a:off x="4603315" y="4076178"/>
            <a:ext cx="60960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Database access: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facilitates database access for Python microservices.</a:t>
            </a:r>
          </a:p>
          <a:p>
            <a:pPr marL="228600" indent="-228600">
              <a:buFont typeface=""/>
              <a:buChar char="•"/>
            </a:pPr>
            <a:r>
              <a:rPr lang="en-US" dirty="0"/>
              <a:t>maps Python objects to database tables efficiently.</a:t>
            </a:r>
          </a:p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56823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90B47-3E09-ED08-0EB6-51522B1EC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B70BFDE6-D418-0179-CFBB-C5BAB91E5D0B}"/>
              </a:ext>
            </a:extLst>
          </p:cNvPr>
          <p:cNvSpPr txBox="1"/>
          <p:nvPr/>
        </p:nvSpPr>
        <p:spPr>
          <a:xfrm>
            <a:off x="508000" y="368300"/>
            <a:ext cx="8191500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  <a:ea typeface="+mn-lt"/>
                <a:cs typeface="Segoe UI"/>
              </a:rPr>
              <a:t>External Services</a:t>
            </a:r>
            <a:endParaRPr lang="it-IT" dirty="0"/>
          </a:p>
          <a:p>
            <a:pPr algn="ctr"/>
            <a:endParaRPr lang="it-IT"/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6411146C-B355-0EBA-FE37-1D96E0FA715E}"/>
              </a:ext>
            </a:extLst>
          </p:cNvPr>
          <p:cNvSpPr txBox="1"/>
          <p:nvPr/>
        </p:nvSpPr>
        <p:spPr>
          <a:xfrm>
            <a:off x="4603315" y="1988506"/>
            <a:ext cx="609600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Maps and </a:t>
            </a:r>
            <a:r>
              <a:rPr lang="en-US" b="1" dirty="0" err="1"/>
              <a:t>Geolocalization</a:t>
            </a:r>
            <a:r>
              <a:rPr lang="en-US" b="1" dirty="0"/>
              <a:t>:</a:t>
            </a:r>
            <a:endParaRPr lang="it-IT" dirty="0" err="1"/>
          </a:p>
          <a:p>
            <a:pPr marL="228600" indent="-228600">
              <a:buFont typeface=""/>
              <a:buChar char="•"/>
            </a:pPr>
            <a:r>
              <a:rPr lang="en-US" dirty="0"/>
              <a:t>Localization of users and parking spots based on GPS coordinates.</a:t>
            </a:r>
            <a:endParaRPr lang="en-US"/>
          </a:p>
          <a:p>
            <a:pPr marL="228600" indent="-228600">
              <a:buFont typeface=""/>
              <a:buChar char="•"/>
            </a:pPr>
            <a:r>
              <a:rPr lang="en-US" dirty="0"/>
              <a:t>Conversion coordinates-address.</a:t>
            </a:r>
          </a:p>
          <a:p>
            <a:pPr marL="228600" indent="-228600">
              <a:buFont typeface=""/>
              <a:buChar char="•"/>
            </a:pPr>
            <a:endParaRPr lang="en-US" dirty="0"/>
          </a:p>
          <a:p>
            <a:pPr algn="ctr"/>
            <a:endParaRPr lang="it-IT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EC0DC62B-FA54-8678-2CA3-6A8C163B4447}"/>
              </a:ext>
            </a:extLst>
          </p:cNvPr>
          <p:cNvSpPr txBox="1"/>
          <p:nvPr/>
        </p:nvSpPr>
        <p:spPr>
          <a:xfrm>
            <a:off x="4603315" y="4337137"/>
            <a:ext cx="60960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dirty="0"/>
              <a:t>Mail service:</a:t>
            </a:r>
            <a:endParaRPr lang="it-IT" dirty="0"/>
          </a:p>
          <a:p>
            <a:pPr marL="228600" indent="-228600">
              <a:buFont typeface=""/>
              <a:buChar char="•"/>
            </a:pPr>
            <a:r>
              <a:rPr lang="en-US" dirty="0"/>
              <a:t>Send notification to users for various events.</a:t>
            </a:r>
          </a:p>
          <a:p>
            <a:pPr algn="ctr"/>
            <a:endParaRPr lang="it-IT"/>
          </a:p>
        </p:txBody>
      </p:sp>
      <p:pic>
        <p:nvPicPr>
          <p:cNvPr id="2" name="Immagine 1" descr="Immagine che contiene cerchio&#10;&#10;Il contenuto generato dall&amp;#39;IA potrebbe non essere corretto.">
            <a:extLst>
              <a:ext uri="{FF2B5EF4-FFF2-40B4-BE49-F238E27FC236}">
                <a16:creationId xmlns:a16="http://schemas.microsoft.com/office/drawing/2014/main" id="{DF758894-6C2B-68E6-66AD-7FE079688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326" y="1804792"/>
            <a:ext cx="1870554" cy="1954060"/>
          </a:xfrm>
          <a:prstGeom prst="rect">
            <a:avLst/>
          </a:prstGeom>
        </p:spPr>
      </p:pic>
      <p:pic>
        <p:nvPicPr>
          <p:cNvPr id="4" name="Immagine 3" descr="Immagine che contiene Elementi grafici, Policromia, grafica, simbolo&#10;&#10;Il contenuto generato dall&amp;#39;IA potrebbe non essere corretto.">
            <a:extLst>
              <a:ext uri="{FF2B5EF4-FFF2-40B4-BE49-F238E27FC236}">
                <a16:creationId xmlns:a16="http://schemas.microsoft.com/office/drawing/2014/main" id="{8ECE7F0D-AFDF-A0CE-D3EC-EDEC59300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81" y="4080352"/>
            <a:ext cx="1878644" cy="142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22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3EAE70CA-726C-AE75-6434-73152B4344D6}"/>
              </a:ext>
            </a:extLst>
          </p:cNvPr>
          <p:cNvSpPr/>
          <p:nvPr/>
        </p:nvSpPr>
        <p:spPr>
          <a:xfrm>
            <a:off x="0" y="0"/>
            <a:ext cx="7649497" cy="6858000"/>
          </a:xfrm>
          <a:prstGeom prst="rect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0838B2C-FB84-165A-5A21-54CCF5CEF5B2}"/>
              </a:ext>
            </a:extLst>
          </p:cNvPr>
          <p:cNvSpPr txBox="1"/>
          <p:nvPr/>
        </p:nvSpPr>
        <p:spPr>
          <a:xfrm>
            <a:off x="609600" y="247159"/>
            <a:ext cx="37264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Initial Idea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782621A-ABA2-A82A-F0A7-6C8B4E608A1B}"/>
              </a:ext>
            </a:extLst>
          </p:cNvPr>
          <p:cNvSpPr txBox="1"/>
          <p:nvPr/>
        </p:nvSpPr>
        <p:spPr>
          <a:xfrm>
            <a:off x="860322" y="1712176"/>
            <a:ext cx="5928851" cy="379187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The objective of this project is to create a distributed parking sharing application that enables users to find and share parking spaces in urban areas with minimal reliance on centralized servers. The system fosters a community-driven approach to solving the challenge of: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finding</a:t>
            </a:r>
            <a:r>
              <a:rPr lang="en-US" dirty="0"/>
              <a:t> available parking,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reducing</a:t>
            </a:r>
            <a:r>
              <a:rPr lang="en-US" dirty="0"/>
              <a:t> traffic congestion and environmental impact,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promoting</a:t>
            </a:r>
            <a:r>
              <a:rPr lang="en-US" dirty="0"/>
              <a:t> collaboration among users. 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pic>
        <p:nvPicPr>
          <p:cNvPr id="5" name="Elemento grafico 4" descr="Luci accese contorno">
            <a:extLst>
              <a:ext uri="{FF2B5EF4-FFF2-40B4-BE49-F238E27FC236}">
                <a16:creationId xmlns:a16="http://schemas.microsoft.com/office/drawing/2014/main" id="{46CAE270-D9C4-4F84-0A11-734ACF98F0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900055" y="1489505"/>
            <a:ext cx="3878990" cy="3878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381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F4F593-023D-3531-951E-78FCD0875D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e 12">
            <a:extLst>
              <a:ext uri="{FF2B5EF4-FFF2-40B4-BE49-F238E27FC236}">
                <a16:creationId xmlns:a16="http://schemas.microsoft.com/office/drawing/2014/main" id="{E07092AB-2AFE-F4E1-D9A5-9808A7460F4D}"/>
              </a:ext>
            </a:extLst>
          </p:cNvPr>
          <p:cNvSpPr/>
          <p:nvPr/>
        </p:nvSpPr>
        <p:spPr>
          <a:xfrm>
            <a:off x="4158533" y="775306"/>
            <a:ext cx="5122607" cy="4994787"/>
          </a:xfrm>
          <a:prstGeom prst="ellipse">
            <a:avLst/>
          </a:prstGeom>
          <a:solidFill>
            <a:srgbClr val="4A1C86"/>
          </a:solidFill>
          <a:ln>
            <a:solidFill>
              <a:srgbClr val="4A1C8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2EFC0B72-1FC5-3CE8-9338-E7B3AB551E21}"/>
              </a:ext>
            </a:extLst>
          </p:cNvPr>
          <p:cNvSpPr/>
          <p:nvPr/>
        </p:nvSpPr>
        <p:spPr>
          <a:xfrm>
            <a:off x="3622676" y="775307"/>
            <a:ext cx="5122607" cy="4994787"/>
          </a:xfrm>
          <a:prstGeom prst="ellipse">
            <a:avLst/>
          </a:prstGeom>
          <a:solidFill>
            <a:srgbClr val="D8BFF7"/>
          </a:solidFill>
          <a:ln>
            <a:solidFill>
              <a:srgbClr val="D8BFF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65DF100E-B427-E0F1-18C1-D6BCDB98614A}"/>
              </a:ext>
            </a:extLst>
          </p:cNvPr>
          <p:cNvSpPr/>
          <p:nvPr/>
        </p:nvSpPr>
        <p:spPr>
          <a:xfrm>
            <a:off x="2998328" y="775307"/>
            <a:ext cx="5122607" cy="4994787"/>
          </a:xfrm>
          <a:prstGeom prst="ellipse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973FF50-5599-A5B0-0BEC-F16397C6CE73}"/>
              </a:ext>
            </a:extLst>
          </p:cNvPr>
          <p:cNvSpPr txBox="1"/>
          <p:nvPr/>
        </p:nvSpPr>
        <p:spPr>
          <a:xfrm>
            <a:off x="3156401" y="2771658"/>
            <a:ext cx="4806460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60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Sprints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82508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12FC9B-A930-34EE-E880-F17A7AF00A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e 12">
            <a:extLst>
              <a:ext uri="{FF2B5EF4-FFF2-40B4-BE49-F238E27FC236}">
                <a16:creationId xmlns:a16="http://schemas.microsoft.com/office/drawing/2014/main" id="{9700F75B-3D99-E1FB-3073-EA563896D32E}"/>
              </a:ext>
            </a:extLst>
          </p:cNvPr>
          <p:cNvSpPr/>
          <p:nvPr/>
        </p:nvSpPr>
        <p:spPr>
          <a:xfrm>
            <a:off x="4158533" y="775306"/>
            <a:ext cx="5122607" cy="4994787"/>
          </a:xfrm>
          <a:prstGeom prst="ellipse">
            <a:avLst/>
          </a:prstGeom>
          <a:solidFill>
            <a:srgbClr val="4A1C86"/>
          </a:solidFill>
          <a:ln>
            <a:solidFill>
              <a:srgbClr val="4A1C8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1E39D4DD-7253-AF8D-DC0F-3602326EA735}"/>
              </a:ext>
            </a:extLst>
          </p:cNvPr>
          <p:cNvSpPr/>
          <p:nvPr/>
        </p:nvSpPr>
        <p:spPr>
          <a:xfrm>
            <a:off x="3622676" y="775307"/>
            <a:ext cx="5122607" cy="4994787"/>
          </a:xfrm>
          <a:prstGeom prst="ellipse">
            <a:avLst/>
          </a:prstGeom>
          <a:solidFill>
            <a:srgbClr val="D8BFF7"/>
          </a:solidFill>
          <a:ln>
            <a:solidFill>
              <a:srgbClr val="D8BFF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EFBE0710-BD56-33AC-F031-83EF6EAC2403}"/>
              </a:ext>
            </a:extLst>
          </p:cNvPr>
          <p:cNvSpPr/>
          <p:nvPr/>
        </p:nvSpPr>
        <p:spPr>
          <a:xfrm>
            <a:off x="2998328" y="775307"/>
            <a:ext cx="5122607" cy="4994787"/>
          </a:xfrm>
          <a:prstGeom prst="ellipse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9039B08-9500-B712-420A-A0CB2F4BE9F9}"/>
              </a:ext>
            </a:extLst>
          </p:cNvPr>
          <p:cNvSpPr txBox="1"/>
          <p:nvPr/>
        </p:nvSpPr>
        <p:spPr>
          <a:xfrm>
            <a:off x="3156401" y="2771658"/>
            <a:ext cx="4806460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60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64084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e 12">
            <a:extLst>
              <a:ext uri="{FF2B5EF4-FFF2-40B4-BE49-F238E27FC236}">
                <a16:creationId xmlns:a16="http://schemas.microsoft.com/office/drawing/2014/main" id="{F3324C15-EA4A-342F-3DB9-D8D32B3183BC}"/>
              </a:ext>
            </a:extLst>
          </p:cNvPr>
          <p:cNvSpPr/>
          <p:nvPr/>
        </p:nvSpPr>
        <p:spPr>
          <a:xfrm>
            <a:off x="4158533" y="775306"/>
            <a:ext cx="5122607" cy="4994787"/>
          </a:xfrm>
          <a:prstGeom prst="ellipse">
            <a:avLst/>
          </a:prstGeom>
          <a:solidFill>
            <a:srgbClr val="4A1C86"/>
          </a:solidFill>
          <a:ln>
            <a:solidFill>
              <a:srgbClr val="4A1C8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 dirty="0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62842863-E2B7-DDA5-8369-E6B434087A95}"/>
              </a:ext>
            </a:extLst>
          </p:cNvPr>
          <p:cNvSpPr/>
          <p:nvPr/>
        </p:nvSpPr>
        <p:spPr>
          <a:xfrm>
            <a:off x="3622676" y="775307"/>
            <a:ext cx="5122607" cy="4994787"/>
          </a:xfrm>
          <a:prstGeom prst="ellipse">
            <a:avLst/>
          </a:prstGeom>
          <a:solidFill>
            <a:srgbClr val="D8BFF7"/>
          </a:solidFill>
          <a:ln>
            <a:solidFill>
              <a:srgbClr val="D8BFF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11" name="Ovale 10">
            <a:extLst>
              <a:ext uri="{FF2B5EF4-FFF2-40B4-BE49-F238E27FC236}">
                <a16:creationId xmlns:a16="http://schemas.microsoft.com/office/drawing/2014/main" id="{04B76ECD-AE7B-B6B8-F03A-DBD441921068}"/>
              </a:ext>
            </a:extLst>
          </p:cNvPr>
          <p:cNvSpPr/>
          <p:nvPr/>
        </p:nvSpPr>
        <p:spPr>
          <a:xfrm>
            <a:off x="2998328" y="775307"/>
            <a:ext cx="5122607" cy="4994787"/>
          </a:xfrm>
          <a:prstGeom prst="ellipse">
            <a:avLst/>
          </a:prstGeom>
          <a:solidFill>
            <a:srgbClr val="F3ECFF"/>
          </a:solidFill>
          <a:ln>
            <a:solidFill>
              <a:srgbClr val="F3EC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b="1"/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82EC7B7-9FB0-49CA-8C4D-C8BAAA12825A}"/>
              </a:ext>
            </a:extLst>
          </p:cNvPr>
          <p:cNvSpPr txBox="1"/>
          <p:nvPr/>
        </p:nvSpPr>
        <p:spPr>
          <a:xfrm>
            <a:off x="2780942" y="2400373"/>
            <a:ext cx="5546940" cy="17543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5400" b="1" dirty="0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 Stories &amp; </a:t>
            </a:r>
            <a:r>
              <a:rPr lang="en-GB" sz="5400" b="1" err="1">
                <a:solidFill>
                  <a:srgbClr val="4A1C8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Mockups</a:t>
            </a:r>
            <a:endParaRPr lang="en-GB" sz="5400" b="1">
              <a:solidFill>
                <a:srgbClr val="4A1C8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18097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7361D58-45AC-1E08-E715-D3B8F09149DA}"/>
              </a:ext>
            </a:extLst>
          </p:cNvPr>
          <p:cNvSpPr txBox="1"/>
          <p:nvPr/>
        </p:nvSpPr>
        <p:spPr>
          <a:xfrm>
            <a:off x="629263" y="491613"/>
            <a:ext cx="6037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Account </a:t>
            </a:r>
            <a:r>
              <a:rPr lang="en-GB" sz="4800" b="1" dirty="0" err="1">
                <a:solidFill>
                  <a:srgbClr val="4A1C86"/>
                </a:solidFill>
              </a:rPr>
              <a:t>Managment</a:t>
            </a:r>
            <a:endParaRPr lang="en-GB" sz="4800" b="1" dirty="0">
              <a:solidFill>
                <a:srgbClr val="4A1C8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972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0E5D38FB-9E9C-6112-BC7A-5C7B017C9FCE}"/>
              </a:ext>
            </a:extLst>
          </p:cNvPr>
          <p:cNvSpPr txBox="1"/>
          <p:nvPr/>
        </p:nvSpPr>
        <p:spPr>
          <a:xfrm>
            <a:off x="629263" y="491613"/>
            <a:ext cx="60370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Resident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28167719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362258B-242C-84C4-97E1-C1FD18746433}"/>
              </a:ext>
            </a:extLst>
          </p:cNvPr>
          <p:cNvSpPr txBox="1"/>
          <p:nvPr/>
        </p:nvSpPr>
        <p:spPr>
          <a:xfrm>
            <a:off x="629263" y="491613"/>
            <a:ext cx="69120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Parking Search and Driver’s functionalities</a:t>
            </a:r>
          </a:p>
        </p:txBody>
      </p:sp>
    </p:spTree>
    <p:extLst>
      <p:ext uri="{BB962C8B-B14F-4D97-AF65-F5344CB8AC3E}">
        <p14:creationId xmlns:p14="http://schemas.microsoft.com/office/powerpoint/2010/main" val="4131930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60AD3A-447C-CAC7-3A20-B4BCD8F39FD8}"/>
              </a:ext>
            </a:extLst>
          </p:cNvPr>
          <p:cNvSpPr txBox="1"/>
          <p:nvPr/>
        </p:nvSpPr>
        <p:spPr>
          <a:xfrm>
            <a:off x="629263" y="491613"/>
            <a:ext cx="60370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Booking and Payment Systems</a:t>
            </a:r>
          </a:p>
        </p:txBody>
      </p:sp>
    </p:spTree>
    <p:extLst>
      <p:ext uri="{BB962C8B-B14F-4D97-AF65-F5344CB8AC3E}">
        <p14:creationId xmlns:p14="http://schemas.microsoft.com/office/powerpoint/2010/main" val="357730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D8B71641-04A5-6A83-A69D-880074AC5890}"/>
              </a:ext>
            </a:extLst>
          </p:cNvPr>
          <p:cNvSpPr txBox="1"/>
          <p:nvPr/>
        </p:nvSpPr>
        <p:spPr>
          <a:xfrm>
            <a:off x="629263" y="491613"/>
            <a:ext cx="60370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Notification System</a:t>
            </a:r>
          </a:p>
        </p:txBody>
      </p:sp>
    </p:spTree>
    <p:extLst>
      <p:ext uri="{BB962C8B-B14F-4D97-AF65-F5344CB8AC3E}">
        <p14:creationId xmlns:p14="http://schemas.microsoft.com/office/powerpoint/2010/main" val="159380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67A179A4-C274-0111-6484-A4945270D896}"/>
              </a:ext>
            </a:extLst>
          </p:cNvPr>
          <p:cNvSpPr txBox="1"/>
          <p:nvPr/>
        </p:nvSpPr>
        <p:spPr>
          <a:xfrm>
            <a:off x="629263" y="491613"/>
            <a:ext cx="60370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1" dirty="0">
                <a:solidFill>
                  <a:srgbClr val="4A1C86"/>
                </a:solidFill>
              </a:rPr>
              <a:t>Reputation and Rating Systems</a:t>
            </a:r>
          </a:p>
        </p:txBody>
      </p:sp>
    </p:spTree>
    <p:extLst>
      <p:ext uri="{BB962C8B-B14F-4D97-AF65-F5344CB8AC3E}">
        <p14:creationId xmlns:p14="http://schemas.microsoft.com/office/powerpoint/2010/main" val="4744437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118</Words>
  <Application>Microsoft Office PowerPoint</Application>
  <PresentationFormat>Widescreen</PresentationFormat>
  <Paragraphs>20</Paragraphs>
  <Slides>21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21</vt:i4>
      </vt:variant>
    </vt:vector>
  </HeadingPairs>
  <TitlesOfParts>
    <vt:vector size="22" baseType="lpstr">
      <vt:lpstr>Tema di Office</vt:lpstr>
      <vt:lpstr>EzParking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Serena Ragaglia</dc:creator>
  <cp:lastModifiedBy>Serena Ragaglia</cp:lastModifiedBy>
  <cp:revision>287</cp:revision>
  <dcterms:created xsi:type="dcterms:W3CDTF">2025-12-10T09:25:55Z</dcterms:created>
  <dcterms:modified xsi:type="dcterms:W3CDTF">2025-12-12T21:48:11Z</dcterms:modified>
</cp:coreProperties>
</file>

<file path=docProps/thumbnail.jpeg>
</file>